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0" r:id="rId5"/>
    <p:sldId id="271" r:id="rId6"/>
    <p:sldId id="273" r:id="rId7"/>
    <p:sldId id="274" r:id="rId8"/>
    <p:sldId id="275" r:id="rId9"/>
    <p:sldId id="276" r:id="rId10"/>
    <p:sldId id="277" r:id="rId11"/>
    <p:sldId id="278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80BA6-1379-452F-823A-B2A9AC2E46FA}" type="datetimeFigureOut">
              <a:rPr lang="en-SG" smtClean="0"/>
              <a:t>8/4/2020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E81B2-98C0-4640-8CCF-A589C0614F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0872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E81B2-98C0-4640-8CCF-A589C0614F16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937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0C03A-30C0-40CC-ADB8-687A9301F2BE}" type="datetimeFigureOut">
              <a:rPr lang="en-SG" smtClean="0"/>
              <a:t>8/4/2020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FC2E-F50C-4FE6-A23F-296F5B60553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0594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0C03A-30C0-40CC-ADB8-687A9301F2BE}" type="datetimeFigureOut">
              <a:rPr lang="en-SG" smtClean="0"/>
              <a:t>8/4/2020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FC2E-F50C-4FE6-A23F-296F5B60553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9281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0C03A-30C0-40CC-ADB8-687A9301F2BE}" type="datetimeFigureOut">
              <a:rPr lang="en-SG" smtClean="0"/>
              <a:t>8/4/2020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FC2E-F50C-4FE6-A23F-296F5B60553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7852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0C03A-30C0-40CC-ADB8-687A9301F2BE}" type="datetimeFigureOut">
              <a:rPr lang="en-SG" smtClean="0"/>
              <a:t>8/4/2020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FC2E-F50C-4FE6-A23F-296F5B60553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366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0C03A-30C0-40CC-ADB8-687A9301F2BE}" type="datetimeFigureOut">
              <a:rPr lang="en-SG" smtClean="0"/>
              <a:t>8/4/2020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FC2E-F50C-4FE6-A23F-296F5B60553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0861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0C03A-30C0-40CC-ADB8-687A9301F2BE}" type="datetimeFigureOut">
              <a:rPr lang="en-SG" smtClean="0"/>
              <a:t>8/4/2020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FC2E-F50C-4FE6-A23F-296F5B60553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7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0C03A-30C0-40CC-ADB8-687A9301F2BE}" type="datetimeFigureOut">
              <a:rPr lang="en-SG" smtClean="0"/>
              <a:t>8/4/2020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FC2E-F50C-4FE6-A23F-296F5B60553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124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0C03A-30C0-40CC-ADB8-687A9301F2BE}" type="datetimeFigureOut">
              <a:rPr lang="en-SG" smtClean="0"/>
              <a:t>8/4/2020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FC2E-F50C-4FE6-A23F-296F5B60553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753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0C03A-30C0-40CC-ADB8-687A9301F2BE}" type="datetimeFigureOut">
              <a:rPr lang="en-SG" smtClean="0"/>
              <a:t>8/4/2020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FC2E-F50C-4FE6-A23F-296F5B60553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551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0C03A-30C0-40CC-ADB8-687A9301F2BE}" type="datetimeFigureOut">
              <a:rPr lang="en-SG" smtClean="0"/>
              <a:t>8/4/2020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FC2E-F50C-4FE6-A23F-296F5B60553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4439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0C03A-30C0-40CC-ADB8-687A9301F2BE}" type="datetimeFigureOut">
              <a:rPr lang="en-SG" smtClean="0"/>
              <a:t>8/4/2020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FC2E-F50C-4FE6-A23F-296F5B60553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309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0C03A-30C0-40CC-ADB8-687A9301F2BE}" type="datetimeFigureOut">
              <a:rPr lang="en-SG" smtClean="0"/>
              <a:t>8/4/2020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EFC2E-F50C-4FE6-A23F-296F5B60553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169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0.m4a"/><Relationship Id="rId7" Type="http://schemas.openxmlformats.org/officeDocument/2006/relationships/hyperlink" Target="https://www.youtube.com/watch?v=5CuJjSk4U38" TargetMode="External"/><Relationship Id="rId2" Type="http://schemas.microsoft.com/office/2007/relationships/media" Target="../media/media10.m4a"/><Relationship Id="rId1" Type="http://schemas.openxmlformats.org/officeDocument/2006/relationships/tags" Target="../tags/tag11.xml"/><Relationship Id="rId6" Type="http://schemas.openxmlformats.org/officeDocument/2006/relationships/image" Target="../media/image18.gif"/><Relationship Id="rId5" Type="http://schemas.openxmlformats.org/officeDocument/2006/relationships/image" Target="../media/image17.jp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1.m4a"/><Relationship Id="rId7" Type="http://schemas.openxmlformats.org/officeDocument/2006/relationships/hyperlink" Target="https://www.youtube.com/watch?v=pwaXCko_Tkw" TargetMode="External"/><Relationship Id="rId2" Type="http://schemas.microsoft.com/office/2007/relationships/media" Target="../media/media11.m4a"/><Relationship Id="rId1" Type="http://schemas.openxmlformats.org/officeDocument/2006/relationships/tags" Target="../tags/tag12.xml"/><Relationship Id="rId6" Type="http://schemas.openxmlformats.org/officeDocument/2006/relationships/image" Target="../media/image20.gif"/><Relationship Id="rId5" Type="http://schemas.openxmlformats.org/officeDocument/2006/relationships/image" Target="../media/image19.jp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3.m4a"/><Relationship Id="rId7" Type="http://schemas.openxmlformats.org/officeDocument/2006/relationships/hyperlink" Target="https://www.youtube.com/watch?v=8EsAxOnzEms" TargetMode="External"/><Relationship Id="rId2" Type="http://schemas.microsoft.com/office/2007/relationships/media" Target="../media/media3.m4a"/><Relationship Id="rId1" Type="http://schemas.openxmlformats.org/officeDocument/2006/relationships/tags" Target="../tags/tag4.xml"/><Relationship Id="rId6" Type="http://schemas.openxmlformats.org/officeDocument/2006/relationships/image" Target="../media/image3.gif"/><Relationship Id="rId5" Type="http://schemas.openxmlformats.org/officeDocument/2006/relationships/image" Target="../media/image2.jp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AxHexqN0Hr0" TargetMode="External"/><Relationship Id="rId3" Type="http://schemas.openxmlformats.org/officeDocument/2006/relationships/audio" Target="../media/media4.m4a"/><Relationship Id="rId7" Type="http://schemas.openxmlformats.org/officeDocument/2006/relationships/image" Target="../media/image6.gif"/><Relationship Id="rId2" Type="http://schemas.microsoft.com/office/2007/relationships/media" Target="../media/media4.m4a"/><Relationship Id="rId1" Type="http://schemas.openxmlformats.org/officeDocument/2006/relationships/tags" Target="../tags/tag5.xm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bJ6KnV3oFc" TargetMode="External"/><Relationship Id="rId3" Type="http://schemas.openxmlformats.org/officeDocument/2006/relationships/audio" Target="../media/media5.m4a"/><Relationship Id="rId7" Type="http://schemas.openxmlformats.org/officeDocument/2006/relationships/hyperlink" Target="https://www.youtube.com/watch?v=CoHVA7nr82A" TargetMode="External"/><Relationship Id="rId2" Type="http://schemas.microsoft.com/office/2007/relationships/media" Target="../media/media5.m4a"/><Relationship Id="rId1" Type="http://schemas.openxmlformats.org/officeDocument/2006/relationships/tags" Target="../tags/tag6.xml"/><Relationship Id="rId6" Type="http://schemas.openxmlformats.org/officeDocument/2006/relationships/image" Target="../media/image8.gif"/><Relationship Id="rId5" Type="http://schemas.openxmlformats.org/officeDocument/2006/relationships/image" Target="../media/image7.jp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hyperlink" Target="https://www.youtube.com/watch?v=uO5pVLOAmD4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yW4EbCWaJHE" TargetMode="External"/><Relationship Id="rId3" Type="http://schemas.openxmlformats.org/officeDocument/2006/relationships/audio" Target="../media/media6.m4a"/><Relationship Id="rId7" Type="http://schemas.openxmlformats.org/officeDocument/2006/relationships/hyperlink" Target="https://www.youtube.com/watch?v=GxLjDNrQBgs" TargetMode="External"/><Relationship Id="rId2" Type="http://schemas.microsoft.com/office/2007/relationships/media" Target="../media/media6.m4a"/><Relationship Id="rId1" Type="http://schemas.openxmlformats.org/officeDocument/2006/relationships/tags" Target="../tags/tag7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hyperlink" Target="https://www.youtube.com/watch?v=P_9z5XN5gT4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7.m4a"/><Relationship Id="rId7" Type="http://schemas.openxmlformats.org/officeDocument/2006/relationships/hyperlink" Target="https://www.youtube.com/watch?v=SIjUVCho_xU" TargetMode="External"/><Relationship Id="rId2" Type="http://schemas.microsoft.com/office/2007/relationships/media" Target="../media/media7.m4a"/><Relationship Id="rId1" Type="http://schemas.openxmlformats.org/officeDocument/2006/relationships/tags" Target="../tags/tag8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8.m4a"/><Relationship Id="rId7" Type="http://schemas.openxmlformats.org/officeDocument/2006/relationships/hyperlink" Target="https://www.youtube.com/watch?v=YBGqknN3gGs" TargetMode="External"/><Relationship Id="rId2" Type="http://schemas.microsoft.com/office/2007/relationships/media" Target="../media/media8.m4a"/><Relationship Id="rId1" Type="http://schemas.openxmlformats.org/officeDocument/2006/relationships/tags" Target="../tags/tag9.xml"/><Relationship Id="rId6" Type="http://schemas.openxmlformats.org/officeDocument/2006/relationships/image" Target="../media/image14.jpg"/><Relationship Id="rId5" Type="http://schemas.openxmlformats.org/officeDocument/2006/relationships/image" Target="../media/image13.gif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9.m4a"/><Relationship Id="rId7" Type="http://schemas.openxmlformats.org/officeDocument/2006/relationships/hyperlink" Target="https://www.youtube.com/watch?v=RMjtmsr3CqA" TargetMode="External"/><Relationship Id="rId2" Type="http://schemas.microsoft.com/office/2007/relationships/media" Target="../media/media9.m4a"/><Relationship Id="rId1" Type="http://schemas.openxmlformats.org/officeDocument/2006/relationships/tags" Target="../tags/tag10.xml"/><Relationship Id="rId6" Type="http://schemas.openxmlformats.org/officeDocument/2006/relationships/image" Target="../media/image16.gif"/><Relationship Id="rId5" Type="http://schemas.openxmlformats.org/officeDocument/2006/relationships/image" Target="../media/image15.jp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Fabrication Techniques</a:t>
            </a:r>
            <a:endParaRPr lang="en-SG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6628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8"/>
    </mc:Choice>
    <mc:Fallback>
      <p:transition spd="slow" advTm="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92689" y="334951"/>
            <a:ext cx="3725116" cy="237331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0587" y="1148624"/>
            <a:ext cx="33973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3600" b="1" dirty="0" smtClean="0">
                <a:solidFill>
                  <a:prstClr val="black"/>
                </a:solidFill>
                <a:latin typeface="Calibri" panose="020F0502020204030204"/>
              </a:rPr>
              <a:t>Metal Stamping </a:t>
            </a:r>
            <a:r>
              <a:rPr lang="en-SG" sz="2000" dirty="0" smtClean="0">
                <a:solidFill>
                  <a:prstClr val="black"/>
                </a:solidFill>
                <a:latin typeface="Calibri" panose="020F0502020204030204"/>
              </a:rPr>
              <a:t>Mass</a:t>
            </a:r>
            <a:r>
              <a:rPr kumimoji="0" lang="en-SG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Fabrication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8" b="8603"/>
          <a:stretch/>
        </p:blipFill>
        <p:spPr>
          <a:xfrm>
            <a:off x="4819387" y="334951"/>
            <a:ext cx="4229455" cy="2378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8" y="2782529"/>
            <a:ext cx="571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93844" y="3583211"/>
            <a:ext cx="56015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For mass production of sheet metal parts. </a:t>
            </a:r>
          </a:p>
          <a:p>
            <a:endParaRPr lang="en-SG" dirty="0" smtClean="0"/>
          </a:p>
          <a:p>
            <a:r>
              <a:rPr lang="en-SG" dirty="0">
                <a:hlinkClick r:id="rId7"/>
              </a:rPr>
              <a:t>https://</a:t>
            </a:r>
            <a:r>
              <a:rPr lang="en-SG" dirty="0" smtClean="0">
                <a:hlinkClick r:id="rId7"/>
              </a:rPr>
              <a:t>www.youtube.com/watch?v=5CuJjSk4U38</a:t>
            </a:r>
            <a:endParaRPr lang="en-SG" dirty="0" smtClean="0"/>
          </a:p>
          <a:p>
            <a:endParaRPr lang="en-SG" dirty="0" smtClean="0"/>
          </a:p>
          <a:p>
            <a:endParaRPr lang="en-SG" dirty="0" smtClean="0"/>
          </a:p>
          <a:p>
            <a:endParaRPr lang="en-SG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2590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44"/>
    </mc:Choice>
    <mc:Fallback>
      <p:transition spd="slow" advTm="32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92689" y="334951"/>
            <a:ext cx="3725116" cy="237331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0587" y="1148624"/>
            <a:ext cx="33973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3600" b="1" dirty="0" smtClean="0">
                <a:solidFill>
                  <a:prstClr val="black"/>
                </a:solidFill>
                <a:latin typeface="Calibri" panose="020F0502020204030204"/>
              </a:rPr>
              <a:t>Casting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000" dirty="0" smtClean="0">
                <a:solidFill>
                  <a:prstClr val="black"/>
                </a:solidFill>
                <a:latin typeface="Calibri" panose="020F0502020204030204"/>
              </a:rPr>
              <a:t>Mass</a:t>
            </a:r>
            <a:r>
              <a:rPr kumimoji="0" lang="en-SG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Fabrication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05" y="334951"/>
            <a:ext cx="4229455" cy="23684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89" y="2703446"/>
            <a:ext cx="3725116" cy="2145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71289" y="3534050"/>
            <a:ext cx="56015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For production of metal parts. </a:t>
            </a:r>
          </a:p>
          <a:p>
            <a:endParaRPr lang="en-SG" dirty="0" smtClean="0"/>
          </a:p>
          <a:p>
            <a:endParaRPr lang="en-SG" dirty="0"/>
          </a:p>
          <a:p>
            <a:r>
              <a:rPr lang="en-SG" dirty="0">
                <a:hlinkClick r:id="rId7"/>
              </a:rPr>
              <a:t>https://</a:t>
            </a:r>
            <a:r>
              <a:rPr lang="en-SG" dirty="0" smtClean="0">
                <a:hlinkClick r:id="rId7"/>
              </a:rPr>
              <a:t>www.youtube.com/watch?v=pwaXCko_Tkw</a:t>
            </a:r>
            <a:endParaRPr lang="en-SG" dirty="0" smtClean="0"/>
          </a:p>
          <a:p>
            <a:endParaRPr lang="en-SG" dirty="0" smtClean="0"/>
          </a:p>
          <a:p>
            <a:endParaRPr lang="en-SG" dirty="0" smtClean="0"/>
          </a:p>
          <a:p>
            <a:endParaRPr lang="en-SG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7867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93"/>
    </mc:Choice>
    <mc:Fallback>
      <p:transition spd="slow" advTm="30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7366" y="2055594"/>
            <a:ext cx="3262016" cy="11012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Conventional Fabrication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01496" y="2055594"/>
            <a:ext cx="3048001" cy="11012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Digital Fabrication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85438" y="525693"/>
            <a:ext cx="3064059" cy="1101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Fabrication Techniques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7368" y="3449012"/>
            <a:ext cx="3262016" cy="29329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Turning </a:t>
            </a:r>
          </a:p>
          <a:p>
            <a:pPr algn="ctr"/>
            <a:r>
              <a:rPr lang="en-SG" dirty="0" smtClean="0">
                <a:solidFill>
                  <a:schemeClr val="tx1"/>
                </a:solidFill>
              </a:rPr>
              <a:t>Milling  </a:t>
            </a:r>
          </a:p>
          <a:p>
            <a:pPr algn="ctr"/>
            <a:r>
              <a:rPr lang="en-SG" dirty="0" smtClean="0">
                <a:solidFill>
                  <a:schemeClr val="tx1"/>
                </a:solidFill>
              </a:rPr>
              <a:t>Welding </a:t>
            </a:r>
          </a:p>
          <a:p>
            <a:pPr algn="ctr"/>
            <a:endParaRPr lang="en-SG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01496" y="3437352"/>
            <a:ext cx="3048002" cy="29329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3D Printing</a:t>
            </a:r>
          </a:p>
          <a:p>
            <a:pPr algn="ctr"/>
            <a:r>
              <a:rPr lang="en-SG" dirty="0" smtClean="0">
                <a:solidFill>
                  <a:schemeClr val="tx1"/>
                </a:solidFill>
              </a:rPr>
              <a:t>Laser Cutter</a:t>
            </a:r>
          </a:p>
          <a:p>
            <a:pPr algn="ctr"/>
            <a:r>
              <a:rPr lang="en-SG" dirty="0" smtClean="0">
                <a:solidFill>
                  <a:schemeClr val="tx1"/>
                </a:solidFill>
              </a:rPr>
              <a:t>2D router</a:t>
            </a:r>
          </a:p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11611" y="2055593"/>
            <a:ext cx="3262016" cy="110121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Mass Fabrication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11611" y="3437351"/>
            <a:ext cx="3262016" cy="29329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Plastic Injection </a:t>
            </a:r>
            <a:r>
              <a:rPr lang="en-SG" dirty="0" err="1" smtClean="0">
                <a:solidFill>
                  <a:schemeClr val="tx1"/>
                </a:solidFill>
              </a:rPr>
              <a:t>Molding</a:t>
            </a:r>
            <a:r>
              <a:rPr lang="en-SG" dirty="0" smtClean="0">
                <a:solidFill>
                  <a:schemeClr val="tx1"/>
                </a:solidFill>
              </a:rPr>
              <a:t> </a:t>
            </a:r>
            <a:endParaRPr lang="en-SG" dirty="0">
              <a:solidFill>
                <a:schemeClr val="tx1"/>
              </a:solidFill>
            </a:endParaRPr>
          </a:p>
          <a:p>
            <a:pPr algn="ctr"/>
            <a:r>
              <a:rPr lang="en-SG" dirty="0" smtClean="0">
                <a:solidFill>
                  <a:schemeClr val="tx1"/>
                </a:solidFill>
              </a:rPr>
              <a:t>Metal Stamping</a:t>
            </a:r>
          </a:p>
          <a:p>
            <a:pPr algn="ctr"/>
            <a:r>
              <a:rPr lang="en-SG" dirty="0" smtClean="0">
                <a:solidFill>
                  <a:schemeClr val="tx1"/>
                </a:solidFill>
              </a:rPr>
              <a:t>Casting </a:t>
            </a:r>
          </a:p>
          <a:p>
            <a:pPr algn="ctr"/>
            <a:endParaRPr lang="en-SG" dirty="0" smtClean="0">
              <a:solidFill>
                <a:schemeClr val="tx1"/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431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74"/>
    </mc:Choice>
    <mc:Fallback>
      <p:transition spd="slow" advTm="54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975" y="334297"/>
            <a:ext cx="4247536" cy="23929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92689" y="334297"/>
            <a:ext cx="3725116" cy="2373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1777261" y="1207620"/>
            <a:ext cx="2912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dirty="0" smtClean="0"/>
              <a:t>TURNING</a:t>
            </a:r>
          </a:p>
          <a:p>
            <a:r>
              <a:rPr lang="en-SG" sz="2000" dirty="0" smtClean="0"/>
              <a:t>Conventional Fabrication</a:t>
            </a:r>
            <a:endParaRPr lang="en-SG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89" y="2727274"/>
            <a:ext cx="3725116" cy="3455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70090" y="3205316"/>
            <a:ext cx="5211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A cylindrical component is clamped to a rotating chuck. A single pointed tool then moves along the axis of the component and removes material. This reduce the diameter of the part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5270090" y="4694903"/>
            <a:ext cx="521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hlinkClick r:id="rId7"/>
              </a:rPr>
              <a:t>https://</a:t>
            </a:r>
            <a:r>
              <a:rPr lang="en-SG" dirty="0" smtClean="0">
                <a:hlinkClick r:id="rId7"/>
              </a:rPr>
              <a:t>www.youtube.com/watch?v=8EsAxOnzEms</a:t>
            </a:r>
            <a:endParaRPr lang="en-SG" dirty="0" smtClean="0"/>
          </a:p>
          <a:p>
            <a:endParaRPr lang="en-SG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7202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55"/>
    </mc:Choice>
    <mc:Fallback>
      <p:transition spd="slow" advTm="37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92689" y="334297"/>
            <a:ext cx="3725116" cy="2373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7261" y="1207620"/>
            <a:ext cx="2912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Conventional Fabrication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05" y="334297"/>
            <a:ext cx="4154210" cy="23929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01" y="2805838"/>
            <a:ext cx="4355931" cy="4052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46" y="2825502"/>
            <a:ext cx="5563446" cy="40324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56192" y="5112463"/>
            <a:ext cx="4973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hlinkClick r:id="rId8"/>
              </a:rPr>
              <a:t>https://</a:t>
            </a:r>
            <a:r>
              <a:rPr lang="en-SG" dirty="0" smtClean="0">
                <a:hlinkClick r:id="rId8"/>
              </a:rPr>
              <a:t>www.youtube.com/watch?v=AxHexqN0Hr0</a:t>
            </a:r>
            <a:endParaRPr lang="en-SG" dirty="0" smtClean="0"/>
          </a:p>
          <a:p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6256192" y="3368818"/>
            <a:ext cx="5601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A prismatic part is clamped to the vice. </a:t>
            </a:r>
            <a:endParaRPr lang="en-SG" dirty="0"/>
          </a:p>
          <a:p>
            <a:r>
              <a:rPr lang="en-SG" dirty="0" smtClean="0"/>
              <a:t>And a multi pointed tool is brought down to remove material in the X-Y-Z </a:t>
            </a:r>
            <a:endParaRPr lang="en-SG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4838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13"/>
    </mc:Choice>
    <mc:Fallback>
      <p:transition spd="slow" advTm="57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92689" y="334297"/>
            <a:ext cx="3725116" cy="2373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7261" y="1207620"/>
            <a:ext cx="2912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3600" b="1" dirty="0" smtClean="0">
                <a:solidFill>
                  <a:prstClr val="black"/>
                </a:solidFill>
                <a:latin typeface="Calibri" panose="020F0502020204030204"/>
              </a:rPr>
              <a:t>Welding</a:t>
            </a:r>
            <a:endParaRPr kumimoji="0" lang="en-SG" sz="3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Conventional Fabrication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6"/>
          <a:stretch/>
        </p:blipFill>
        <p:spPr>
          <a:xfrm>
            <a:off x="4817805" y="324465"/>
            <a:ext cx="4157908" cy="23929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89" y="3213151"/>
            <a:ext cx="3707560" cy="22634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71289" y="3329488"/>
            <a:ext cx="61717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The joining of metal parts together can be done by</a:t>
            </a:r>
          </a:p>
          <a:p>
            <a:r>
              <a:rPr lang="en-SG" dirty="0" smtClean="0"/>
              <a:t> </a:t>
            </a:r>
          </a:p>
          <a:p>
            <a:r>
              <a:rPr lang="en-SG" dirty="0" smtClean="0"/>
              <a:t>-Arc welding</a:t>
            </a:r>
          </a:p>
          <a:p>
            <a:r>
              <a:rPr lang="en-SG" dirty="0">
                <a:hlinkClick r:id="rId7"/>
              </a:rPr>
              <a:t>https://</a:t>
            </a:r>
            <a:r>
              <a:rPr lang="en-SG" dirty="0" smtClean="0">
                <a:hlinkClick r:id="rId7"/>
              </a:rPr>
              <a:t>www.youtube.com/watch?v=CoHVA7nr82A</a:t>
            </a:r>
            <a:endParaRPr lang="en-SG" dirty="0" smtClean="0"/>
          </a:p>
          <a:p>
            <a:endParaRPr lang="en-SG" dirty="0" smtClean="0"/>
          </a:p>
          <a:p>
            <a:r>
              <a:rPr lang="en-SG" dirty="0" smtClean="0"/>
              <a:t>-Gas welding</a:t>
            </a:r>
          </a:p>
          <a:p>
            <a:r>
              <a:rPr lang="en-SG" dirty="0">
                <a:hlinkClick r:id="rId8"/>
              </a:rPr>
              <a:t>https://</a:t>
            </a:r>
            <a:r>
              <a:rPr lang="en-SG" dirty="0" smtClean="0">
                <a:hlinkClick r:id="rId8"/>
              </a:rPr>
              <a:t>www.youtube.com/watch?v=PbJ6KnV3oFc</a:t>
            </a:r>
            <a:endParaRPr lang="en-SG" dirty="0" smtClean="0"/>
          </a:p>
          <a:p>
            <a:endParaRPr lang="en-SG" dirty="0" smtClean="0"/>
          </a:p>
          <a:p>
            <a:r>
              <a:rPr lang="en-SG" dirty="0" smtClean="0"/>
              <a:t>-Tungsten Inert Gas Welding (TIG)</a:t>
            </a:r>
          </a:p>
          <a:p>
            <a:r>
              <a:rPr lang="en-SG" dirty="0">
                <a:hlinkClick r:id="rId9"/>
              </a:rPr>
              <a:t>https://</a:t>
            </a:r>
            <a:r>
              <a:rPr lang="en-SG" dirty="0" smtClean="0">
                <a:hlinkClick r:id="rId9"/>
              </a:rPr>
              <a:t>www.youtube.com/watch?v=uO5pVLOAmD4</a:t>
            </a:r>
            <a:endParaRPr lang="en-SG" dirty="0" smtClean="0"/>
          </a:p>
          <a:p>
            <a:endParaRPr lang="en-SG" dirty="0" smtClean="0"/>
          </a:p>
          <a:p>
            <a:endParaRPr lang="en-SG" dirty="0"/>
          </a:p>
          <a:p>
            <a:endParaRPr lang="en-SG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5541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40"/>
    </mc:Choice>
    <mc:Fallback>
      <p:transition spd="slow" advTm="23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92689" y="334297"/>
            <a:ext cx="3725116" cy="2373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7261" y="1207620"/>
            <a:ext cx="2912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Printing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Digital Fabrication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412" y="324466"/>
            <a:ext cx="4236706" cy="23831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89" y="2707611"/>
            <a:ext cx="3725116" cy="18625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71289" y="3329488"/>
            <a:ext cx="61717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Also known as additive manufacturing. There are various technologies involved in 3D printing. We commonly do FDM. </a:t>
            </a:r>
          </a:p>
          <a:p>
            <a:r>
              <a:rPr lang="en-SG" dirty="0" smtClean="0"/>
              <a:t> </a:t>
            </a:r>
          </a:p>
          <a:p>
            <a:r>
              <a:rPr lang="en-SG" dirty="0" smtClean="0"/>
              <a:t>-FDM (Fused Deposition </a:t>
            </a:r>
            <a:r>
              <a:rPr lang="en-SG" dirty="0" err="1" smtClean="0"/>
              <a:t>Modeling</a:t>
            </a:r>
            <a:r>
              <a:rPr lang="en-SG" dirty="0" smtClean="0"/>
              <a:t>)</a:t>
            </a:r>
          </a:p>
          <a:p>
            <a:r>
              <a:rPr lang="en-SG" dirty="0">
                <a:hlinkClick r:id="rId7"/>
              </a:rPr>
              <a:t>https://</a:t>
            </a:r>
            <a:r>
              <a:rPr lang="en-SG" dirty="0" smtClean="0">
                <a:hlinkClick r:id="rId7"/>
              </a:rPr>
              <a:t>www.youtube.com/watch?v=GxLjDNrQBgs</a:t>
            </a:r>
            <a:endParaRPr lang="en-SG" dirty="0" smtClean="0"/>
          </a:p>
          <a:p>
            <a:endParaRPr lang="en-SG" dirty="0" smtClean="0"/>
          </a:p>
          <a:p>
            <a:r>
              <a:rPr lang="en-SG" dirty="0" smtClean="0"/>
              <a:t>-SLA (</a:t>
            </a:r>
            <a:r>
              <a:rPr lang="en-SG" dirty="0" err="1" smtClean="0"/>
              <a:t>Stereolitography</a:t>
            </a:r>
            <a:r>
              <a:rPr lang="en-SG" dirty="0" smtClean="0"/>
              <a:t>)</a:t>
            </a:r>
          </a:p>
          <a:p>
            <a:r>
              <a:rPr lang="en-SG" dirty="0">
                <a:hlinkClick r:id="rId8"/>
              </a:rPr>
              <a:t>https://</a:t>
            </a:r>
            <a:r>
              <a:rPr lang="en-SG" dirty="0" smtClean="0">
                <a:hlinkClick r:id="rId8"/>
              </a:rPr>
              <a:t>www.youtube.com/watch?v=yW4EbCWaJHE</a:t>
            </a:r>
            <a:endParaRPr lang="en-SG" dirty="0" smtClean="0"/>
          </a:p>
          <a:p>
            <a:endParaRPr lang="en-SG" dirty="0" smtClean="0"/>
          </a:p>
          <a:p>
            <a:r>
              <a:rPr lang="en-SG" dirty="0" smtClean="0"/>
              <a:t>-SLS (Selective Laser Sintering)</a:t>
            </a:r>
          </a:p>
          <a:p>
            <a:r>
              <a:rPr lang="en-SG" dirty="0">
                <a:hlinkClick r:id="rId9"/>
              </a:rPr>
              <a:t>https://</a:t>
            </a:r>
            <a:r>
              <a:rPr lang="en-SG" dirty="0" smtClean="0">
                <a:hlinkClick r:id="rId9"/>
              </a:rPr>
              <a:t>www.youtube.com/watch?v=P_9z5XN5gT4</a:t>
            </a:r>
            <a:endParaRPr lang="en-SG" dirty="0" smtClean="0"/>
          </a:p>
          <a:p>
            <a:endParaRPr lang="en-SG" dirty="0" smtClean="0"/>
          </a:p>
          <a:p>
            <a:endParaRPr lang="en-SG" dirty="0" smtClean="0"/>
          </a:p>
          <a:p>
            <a:endParaRPr lang="en-SG" dirty="0"/>
          </a:p>
          <a:p>
            <a:endParaRPr lang="en-SG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0262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26"/>
    </mc:Choice>
    <mc:Fallback>
      <p:transition spd="slow" advTm="33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92689" y="334297"/>
            <a:ext cx="3725116" cy="2373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7261" y="1207620"/>
            <a:ext cx="2912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3600" b="1" dirty="0" smtClean="0">
                <a:solidFill>
                  <a:prstClr val="black"/>
                </a:solidFill>
                <a:latin typeface="Calibri" panose="020F0502020204030204"/>
              </a:rPr>
              <a:t>Laser Cutting</a:t>
            </a:r>
            <a:endParaRPr kumimoji="0" lang="en-SG" sz="3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Digital Fabrication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805" y="334297"/>
            <a:ext cx="4236706" cy="23654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89" y="2707611"/>
            <a:ext cx="3725116" cy="21829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12295" y="3337405"/>
            <a:ext cx="56015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Mostly cuts cardboard, acrylics and plywood. </a:t>
            </a:r>
          </a:p>
          <a:p>
            <a:endParaRPr lang="en-SG" dirty="0" smtClean="0"/>
          </a:p>
          <a:p>
            <a:r>
              <a:rPr lang="en-SG" dirty="0" smtClean="0">
                <a:hlinkClick r:id="rId7"/>
              </a:rPr>
              <a:t>https://www.youtube.com/watch?v=SIjUVCho_xU</a:t>
            </a:r>
            <a:endParaRPr lang="en-SG" dirty="0" smtClean="0"/>
          </a:p>
          <a:p>
            <a:endParaRPr lang="en-SG" dirty="0" smtClean="0"/>
          </a:p>
          <a:p>
            <a:endParaRPr lang="en-SG" dirty="0" smtClean="0"/>
          </a:p>
          <a:p>
            <a:endParaRPr lang="en-SG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999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68"/>
    </mc:Choice>
    <mc:Fallback>
      <p:transition spd="slow" advTm="15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89" y="2361431"/>
            <a:ext cx="3725322" cy="28594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92689" y="334297"/>
            <a:ext cx="3725116" cy="2373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7261" y="1207620"/>
            <a:ext cx="2912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CNC Routing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Digital Fabrication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30"/>
          <a:stretch/>
        </p:blipFill>
        <p:spPr>
          <a:xfrm>
            <a:off x="4827637" y="330567"/>
            <a:ext cx="4229455" cy="23807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3394" y="4857135"/>
            <a:ext cx="4267200" cy="1002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/>
          <p:cNvSpPr txBox="1"/>
          <p:nvPr/>
        </p:nvSpPr>
        <p:spPr>
          <a:xfrm>
            <a:off x="5312295" y="3337405"/>
            <a:ext cx="56015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Very similar to a milling machine, but has spindle is mounted on a large XY platform that </a:t>
            </a:r>
            <a:endParaRPr lang="en-SG" dirty="0"/>
          </a:p>
          <a:p>
            <a:endParaRPr lang="en-SG" dirty="0" smtClean="0"/>
          </a:p>
          <a:p>
            <a:r>
              <a:rPr lang="en-SG" dirty="0">
                <a:hlinkClick r:id="rId7"/>
              </a:rPr>
              <a:t>https://</a:t>
            </a:r>
            <a:r>
              <a:rPr lang="en-SG" dirty="0" smtClean="0">
                <a:hlinkClick r:id="rId7"/>
              </a:rPr>
              <a:t>www.youtube.com/watch?v=YBGqknN3gGs</a:t>
            </a:r>
            <a:endParaRPr lang="en-SG" dirty="0" smtClean="0"/>
          </a:p>
          <a:p>
            <a:endParaRPr lang="en-SG" dirty="0" smtClean="0"/>
          </a:p>
          <a:p>
            <a:endParaRPr lang="en-SG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3464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36"/>
    </mc:Choice>
    <mc:Fallback>
      <p:transition spd="slow" advTm="21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92689" y="334297"/>
            <a:ext cx="3725116" cy="237331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94503" y="1207620"/>
            <a:ext cx="3195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3600" b="1" noProof="0" dirty="0" smtClean="0">
                <a:solidFill>
                  <a:prstClr val="black"/>
                </a:solidFill>
                <a:latin typeface="Calibri" panose="020F0502020204030204"/>
              </a:rPr>
              <a:t>Plastic </a:t>
            </a:r>
            <a:r>
              <a:rPr lang="en-SG" sz="3600" b="1" noProof="0" dirty="0" err="1" smtClean="0">
                <a:solidFill>
                  <a:prstClr val="black"/>
                </a:solidFill>
                <a:latin typeface="Calibri" panose="020F0502020204030204"/>
              </a:rPr>
              <a:t>Molding</a:t>
            </a:r>
            <a:endParaRPr kumimoji="0" lang="en-SG" sz="3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2000" dirty="0" smtClean="0">
                <a:solidFill>
                  <a:prstClr val="black"/>
                </a:solidFill>
                <a:latin typeface="Calibri" panose="020F0502020204030204"/>
              </a:rPr>
              <a:t>Mass</a:t>
            </a:r>
            <a:r>
              <a:rPr kumimoji="0" lang="en-SG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Fabrication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" b="6075"/>
          <a:stretch/>
        </p:blipFill>
        <p:spPr>
          <a:xfrm>
            <a:off x="4817806" y="330567"/>
            <a:ext cx="4246967" cy="23770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88" y="2707610"/>
            <a:ext cx="4810316" cy="27001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93844" y="3583211"/>
            <a:ext cx="56015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For mass production of plastic parts. </a:t>
            </a:r>
          </a:p>
          <a:p>
            <a:endParaRPr lang="en-SG" dirty="0" smtClean="0"/>
          </a:p>
          <a:p>
            <a:endParaRPr lang="en-SG" dirty="0" smtClean="0"/>
          </a:p>
          <a:p>
            <a:r>
              <a:rPr lang="en-SG" dirty="0">
                <a:hlinkClick r:id="rId7"/>
              </a:rPr>
              <a:t>https://</a:t>
            </a:r>
            <a:r>
              <a:rPr lang="en-SG" dirty="0" smtClean="0">
                <a:hlinkClick r:id="rId7"/>
              </a:rPr>
              <a:t>www.youtube.com/watch?v=RMjtmsr3CqA</a:t>
            </a:r>
            <a:endParaRPr lang="en-SG" dirty="0" smtClean="0"/>
          </a:p>
          <a:p>
            <a:endParaRPr lang="en-SG" dirty="0" smtClean="0"/>
          </a:p>
          <a:p>
            <a:endParaRPr lang="en-SG" dirty="0" smtClean="0"/>
          </a:p>
          <a:p>
            <a:endParaRPr lang="en-SG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7380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30"/>
    </mc:Choice>
    <mc:Fallback>
      <p:transition spd="slow" advTm="52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0.3"/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268</Words>
  <Application>Microsoft Office PowerPoint</Application>
  <PresentationFormat>Widescreen</PresentationFormat>
  <Paragraphs>81</Paragraphs>
  <Slides>11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Fabrication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Fabrication Techniques</dc:title>
  <dc:creator>Roy Ang Chong Wei</dc:creator>
  <cp:lastModifiedBy>Roy Ang Chong Wei</cp:lastModifiedBy>
  <cp:revision>44</cp:revision>
  <dcterms:created xsi:type="dcterms:W3CDTF">2020-03-27T12:03:57Z</dcterms:created>
  <dcterms:modified xsi:type="dcterms:W3CDTF">2020-04-08T15:38:39Z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00F747E8-622C-4B8A-8422-B2002E7C3513</vt:lpwstr>
  </property>
  <property fmtid="{D5CDD505-2E9C-101B-9397-08002B2CF9AE}" pid="3" name="ArticulatePath">
    <vt:lpwstr>01_FabricationTechniques</vt:lpwstr>
  </property>
</Properties>
</file>